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86" r:id="rId7"/>
    <p:sldId id="262" r:id="rId8"/>
    <p:sldId id="263" r:id="rId9"/>
    <p:sldId id="264" r:id="rId10"/>
    <p:sldId id="258" r:id="rId11"/>
    <p:sldId id="290" r:id="rId12"/>
    <p:sldId id="278" r:id="rId13"/>
    <p:sldId id="260" r:id="rId14"/>
    <p:sldId id="291" r:id="rId15"/>
    <p:sldId id="268"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15" autoAdjust="0"/>
  </p:normalViewPr>
  <p:slideViewPr>
    <p:cSldViewPr snapToGrid="0">
      <p:cViewPr>
        <p:scale>
          <a:sx n="125" d="100"/>
          <a:sy n="125" d="100"/>
        </p:scale>
        <p:origin x="-48" y="-354"/>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9/29/2021</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lstStyle/>
          <a:p>
            <a:r>
              <a:rPr lang="en-US" dirty="0"/>
              <a:t>Cmple++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95999" y="3602038"/>
            <a:ext cx="5471159" cy="909577"/>
          </a:xfrm>
        </p:spPr>
        <p:txBody>
          <a:bodyPr>
            <a:normAutofit/>
          </a:bodyPr>
          <a:lstStyle/>
          <a:p>
            <a:r>
              <a:rPr lang="en-US" sz="2000" dirty="0"/>
              <a:t>A cross-platform C++ code generator/preprocessor.</a:t>
            </a:r>
          </a:p>
        </p:txBody>
      </p:sp>
      <p:sp>
        <p:nvSpPr>
          <p:cNvPr id="4" name="Subtitle 2">
            <a:extLst>
              <a:ext uri="{FF2B5EF4-FFF2-40B4-BE49-F238E27FC236}">
                <a16:creationId xmlns:a16="http://schemas.microsoft.com/office/drawing/2014/main" id="{481C67BB-7BEB-4158-9995-F00FAB1C1A8E}"/>
              </a:ext>
            </a:extLst>
          </p:cNvPr>
          <p:cNvSpPr txBox="1">
            <a:spLocks/>
          </p:cNvSpPr>
          <p:nvPr/>
        </p:nvSpPr>
        <p:spPr>
          <a:xfrm>
            <a:off x="8824823" y="5735637"/>
            <a:ext cx="2742335" cy="909577"/>
          </a:xfrm>
          <a:prstGeom prst="rect">
            <a:avLst/>
          </a:prstGeom>
        </p:spPr>
        <p:txBody>
          <a:bodyPr vert="horz" lIns="91440" tIns="45720" rIns="91440" bIns="45720" rtlCol="0">
            <a:normAutofit/>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By Anton Dospekhov &amp; Igor Parfenov</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1056956" y="896112"/>
            <a:ext cx="10373043" cy="1325563"/>
          </a:xfrm>
        </p:spPr>
        <p:txBody>
          <a:bodyPr/>
          <a:lstStyle/>
          <a:p>
            <a:r>
              <a:rPr lang="en-US" dirty="0"/>
              <a:t>UML diagram</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2021</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Cmple++</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14" name="Content Placeholder 13">
            <a:extLst>
              <a:ext uri="{FF2B5EF4-FFF2-40B4-BE49-F238E27FC236}">
                <a16:creationId xmlns:a16="http://schemas.microsoft.com/office/drawing/2014/main" id="{2001B4A1-74C1-40C0-9D01-42FB3F4B775C}"/>
              </a:ext>
            </a:extLst>
          </p:cNvPr>
          <p:cNvPicPr>
            <a:picLocks noGrp="1" noChangeAspect="1"/>
          </p:cNvPicPr>
          <p:nvPr>
            <p:ph idx="1"/>
          </p:nvPr>
        </p:nvPicPr>
        <p:blipFill>
          <a:blip r:embed="rId2"/>
          <a:srcRect/>
          <a:stretch/>
        </p:blipFill>
        <p:spPr>
          <a:xfrm>
            <a:off x="1056958" y="1825625"/>
            <a:ext cx="10443208" cy="4351337"/>
          </a:xfrm>
        </p:spPr>
      </p:pic>
    </p:spTree>
    <p:extLst>
      <p:ext uri="{BB962C8B-B14F-4D97-AF65-F5344CB8AC3E}">
        <p14:creationId xmlns:p14="http://schemas.microsoft.com/office/powerpoint/2010/main" val="56699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4482-A07B-42DE-8199-4072A7FC702D}"/>
              </a:ext>
            </a:extLst>
          </p:cNvPr>
          <p:cNvSpPr>
            <a:spLocks noGrp="1"/>
          </p:cNvSpPr>
          <p:nvPr>
            <p:ph type="ctrTitle"/>
          </p:nvPr>
        </p:nvSpPr>
        <p:spPr/>
        <p:txBody>
          <a:bodyPr/>
          <a:lstStyle/>
          <a:p>
            <a:r>
              <a:rPr lang="en-US" dirty="0"/>
              <a:t>Runtime overview</a:t>
            </a:r>
          </a:p>
        </p:txBody>
      </p:sp>
      <p:sp>
        <p:nvSpPr>
          <p:cNvPr id="3" name="Date Placeholder 2">
            <a:extLst>
              <a:ext uri="{FF2B5EF4-FFF2-40B4-BE49-F238E27FC236}">
                <a16:creationId xmlns:a16="http://schemas.microsoft.com/office/drawing/2014/main" id="{9A069468-994B-4857-8F8B-0EDB0822E4E5}"/>
              </a:ext>
            </a:extLst>
          </p:cNvPr>
          <p:cNvSpPr>
            <a:spLocks noGrp="1"/>
          </p:cNvSpPr>
          <p:nvPr>
            <p:ph type="dt" sz="half" idx="10"/>
          </p:nvPr>
        </p:nvSpPr>
        <p:spPr/>
        <p:txBody>
          <a:bodyPr/>
          <a:lstStyle/>
          <a:p>
            <a:r>
              <a:rPr lang="en-US" dirty="0"/>
              <a:t>2021</a:t>
            </a:r>
          </a:p>
        </p:txBody>
      </p:sp>
      <p:sp>
        <p:nvSpPr>
          <p:cNvPr id="4" name="Footer Placeholder 3">
            <a:extLst>
              <a:ext uri="{FF2B5EF4-FFF2-40B4-BE49-F238E27FC236}">
                <a16:creationId xmlns:a16="http://schemas.microsoft.com/office/drawing/2014/main" id="{D1C73870-C337-45EF-A630-F101850C8080}"/>
              </a:ext>
            </a:extLst>
          </p:cNvPr>
          <p:cNvSpPr>
            <a:spLocks noGrp="1"/>
          </p:cNvSpPr>
          <p:nvPr>
            <p:ph type="ftr" sz="quarter" idx="11"/>
          </p:nvPr>
        </p:nvSpPr>
        <p:spPr/>
        <p:txBody>
          <a:bodyPr/>
          <a:lstStyle/>
          <a:p>
            <a:r>
              <a:rPr lang="en-US" dirty="0"/>
              <a:t>Cmple++</a:t>
            </a:r>
          </a:p>
        </p:txBody>
      </p:sp>
      <p:sp>
        <p:nvSpPr>
          <p:cNvPr id="5" name="Slide Number Placeholder 4">
            <a:extLst>
              <a:ext uri="{FF2B5EF4-FFF2-40B4-BE49-F238E27FC236}">
                <a16:creationId xmlns:a16="http://schemas.microsoft.com/office/drawing/2014/main" id="{038CE5D1-C81A-4DD3-B5F3-7E0540A1FFBF}"/>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3086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14400" y="896112"/>
            <a:ext cx="9124951" cy="1362456"/>
          </a:xfrm>
        </p:spPr>
        <p:txBody>
          <a:bodyPr/>
          <a:lstStyle/>
          <a:p>
            <a:r>
              <a:rPr lang="en-US" dirty="0"/>
              <a:t>Runtime overview</a:t>
            </a:r>
          </a:p>
        </p:txBody>
      </p:sp>
      <p:sp>
        <p:nvSpPr>
          <p:cNvPr id="23" name="Date Placeholder 22">
            <a:extLst>
              <a:ext uri="{FF2B5EF4-FFF2-40B4-BE49-F238E27FC236}">
                <a16:creationId xmlns:a16="http://schemas.microsoft.com/office/drawing/2014/main" id="{E3DFBE3A-6329-4424-BCE9-1661811C2296}"/>
              </a:ext>
            </a:extLst>
          </p:cNvPr>
          <p:cNvSpPr>
            <a:spLocks noGrp="1"/>
          </p:cNvSpPr>
          <p:nvPr>
            <p:ph type="dt" sz="half" idx="10"/>
          </p:nvPr>
        </p:nvSpPr>
        <p:spPr>
          <a:xfrm>
            <a:off x="914400" y="6353175"/>
            <a:ext cx="1097280" cy="365125"/>
          </a:xfrm>
        </p:spPr>
        <p:txBody>
          <a:bodyPr/>
          <a:lstStyle/>
          <a:p>
            <a:r>
              <a:rPr lang="en-US" dirty="0"/>
              <a:t>2021</a:t>
            </a:r>
          </a:p>
        </p:txBody>
      </p:sp>
      <p:sp>
        <p:nvSpPr>
          <p:cNvPr id="24" name="Footer Placeholder 23">
            <a:extLst>
              <a:ext uri="{FF2B5EF4-FFF2-40B4-BE49-F238E27FC236}">
                <a16:creationId xmlns:a16="http://schemas.microsoft.com/office/drawing/2014/main" id="{E8C12A0D-F4F0-42DA-9829-6FC870648BEB}"/>
              </a:ext>
            </a:extLst>
          </p:cNvPr>
          <p:cNvSpPr>
            <a:spLocks noGrp="1"/>
          </p:cNvSpPr>
          <p:nvPr>
            <p:ph type="ftr" sz="quarter" idx="11"/>
          </p:nvPr>
        </p:nvSpPr>
        <p:spPr>
          <a:xfrm>
            <a:off x="5424487" y="6350000"/>
            <a:ext cx="2286000" cy="365125"/>
          </a:xfrm>
        </p:spPr>
        <p:txBody>
          <a:bodyPr/>
          <a:lstStyle/>
          <a:p>
            <a:r>
              <a:rPr lang="en-US" dirty="0"/>
              <a:t>Cmple++</a:t>
            </a:r>
          </a:p>
        </p:txBody>
      </p:sp>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18" name="Content Placeholder 17">
            <a:extLst>
              <a:ext uri="{FF2B5EF4-FFF2-40B4-BE49-F238E27FC236}">
                <a16:creationId xmlns:a16="http://schemas.microsoft.com/office/drawing/2014/main" id="{D58A7BC7-5764-4A19-A5C6-79630B41A2AA}"/>
              </a:ext>
            </a:extLst>
          </p:cNvPr>
          <p:cNvPicPr>
            <a:picLocks noGrp="1" noChangeAspect="1"/>
          </p:cNvPicPr>
          <p:nvPr>
            <p:ph sz="half" idx="1"/>
          </p:nvPr>
        </p:nvPicPr>
        <p:blipFill>
          <a:blip r:embed="rId2"/>
          <a:srcRect/>
          <a:stretch/>
        </p:blipFill>
        <p:spPr>
          <a:xfrm>
            <a:off x="914400" y="1960036"/>
            <a:ext cx="10209213" cy="3753903"/>
          </a:xfrm>
        </p:spPr>
      </p:pic>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937760" y="898525"/>
            <a:ext cx="6400800" cy="1325880"/>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37760" y="2254670"/>
            <a:ext cx="6400800" cy="4114800"/>
          </a:xfrm>
        </p:spPr>
        <p:txBody>
          <a:bodyPr vert="horz" lIns="91440" tIns="45720" rIns="91440" bIns="45720" rtlCol="0" anchor="t">
            <a:normAutofit/>
          </a:bodyPr>
          <a:lstStyle/>
          <a:p>
            <a:r>
              <a:rPr lang="en-US" dirty="0"/>
              <a:t>Cmple tool is a quality of life tool. By using our code generator, we help beginner programmers to enter into world of graphical applications. It is essential for enthusiasts that want their own playground for experiments. As George Corrette said, "First learn computer science and all the theory. Next develop a programming style. Then forget all that and just write code."</a:t>
            </a:r>
          </a:p>
        </p:txBody>
      </p:sp>
      <p:sp>
        <p:nvSpPr>
          <p:cNvPr id="4" name="Date Placeholder 3">
            <a:extLst>
              <a:ext uri="{FF2B5EF4-FFF2-40B4-BE49-F238E27FC236}">
                <a16:creationId xmlns:a16="http://schemas.microsoft.com/office/drawing/2014/main" id="{783DCDC2-CD20-4DB5-9E57-C77BD206EA93}"/>
              </a:ext>
            </a:extLst>
          </p:cNvPr>
          <p:cNvSpPr>
            <a:spLocks noGrp="1"/>
          </p:cNvSpPr>
          <p:nvPr>
            <p:ph type="dt" sz="half" idx="10"/>
          </p:nvPr>
        </p:nvSpPr>
        <p:spPr>
          <a:xfrm>
            <a:off x="4937760" y="6353175"/>
            <a:ext cx="1097280" cy="365125"/>
          </a:xfrm>
        </p:spPr>
        <p:txBody>
          <a:bodyPr/>
          <a:lstStyle/>
          <a:p>
            <a:r>
              <a:rPr lang="en-US" dirty="0"/>
              <a:t>2021</a:t>
            </a:r>
          </a:p>
        </p:txBody>
      </p:sp>
      <p:sp>
        <p:nvSpPr>
          <p:cNvPr id="5" name="Footer Placeholder 4">
            <a:extLst>
              <a:ext uri="{FF2B5EF4-FFF2-40B4-BE49-F238E27FC236}">
                <a16:creationId xmlns:a16="http://schemas.microsoft.com/office/drawing/2014/main" id="{36CE3610-5D4C-4D4E-9629-C65577BBB474}"/>
              </a:ext>
            </a:extLst>
          </p:cNvPr>
          <p:cNvSpPr>
            <a:spLocks noGrp="1"/>
          </p:cNvSpPr>
          <p:nvPr>
            <p:ph type="ftr" sz="quarter" idx="11"/>
          </p:nvPr>
        </p:nvSpPr>
        <p:spPr>
          <a:xfrm>
            <a:off x="7436167" y="6350000"/>
            <a:ext cx="2286000" cy="365125"/>
          </a:xfrm>
        </p:spPr>
        <p:txBody>
          <a:bodyPr/>
          <a:lstStyle/>
          <a:p>
            <a:r>
              <a:rPr lang="en-US" dirty="0"/>
              <a:t>Cmple++</a:t>
            </a:r>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pic>
        <p:nvPicPr>
          <p:cNvPr id="1026" name="Picture 2" descr="Дневничек Миха: Keep It Simple, Stupid">
            <a:extLst>
              <a:ext uri="{FF2B5EF4-FFF2-40B4-BE49-F238E27FC236}">
                <a16:creationId xmlns:a16="http://schemas.microsoft.com/office/drawing/2014/main" id="{EC51FA4D-7C34-4B85-8873-9BD8709A2775}"/>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87794" y="4599232"/>
            <a:ext cx="1750767" cy="175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a:t>Anton Dospekhov</a:t>
            </a:r>
          </a:p>
          <a:p>
            <a:r>
              <a:rPr lang="en-US" dirty="0"/>
              <a:t>Igor Parfenov</a:t>
            </a:r>
          </a:p>
          <a:p>
            <a:r>
              <a:rPr lang="en-US" dirty="0"/>
              <a:t>a.dospekhov@innopolis.university</a:t>
            </a:r>
          </a:p>
          <a:p>
            <a:r>
              <a:rPr lang="en-US" dirty="0"/>
              <a:t>i.parfenov@innopolis.university</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898524"/>
            <a:ext cx="6343650" cy="1325880"/>
          </a:xfrm>
        </p:spPr>
        <p:txBody>
          <a:bodyPr>
            <a:normAutofit/>
          </a:bodyPr>
          <a:lstStyle/>
          <a:p>
            <a:r>
              <a:rPr lang="en-ZA" dirty="0"/>
              <a:t>ABOUT C++ Development</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933949" y="2310817"/>
            <a:ext cx="6400800" cy="3657600"/>
          </a:xfrm>
        </p:spPr>
        <p:txBody>
          <a:bodyPr>
            <a:normAutofit/>
          </a:bodyPr>
          <a:lstStyle/>
          <a:p>
            <a:r>
              <a:rPr lang="en-US" dirty="0"/>
              <a:t>Developing a complex graphical C++ project often happens to be frustrating due to amount of boilerplate code a programmer has to write.</a:t>
            </a:r>
          </a:p>
          <a:p>
            <a:endParaRPr lang="en-US" dirty="0"/>
          </a:p>
          <a:p>
            <a:r>
              <a:rPr lang="en-US" dirty="0"/>
              <a:t>The utilization of graphical capabilities requires from you extensive knowledge about GPU API or libraries that operate it.</a:t>
            </a:r>
          </a:p>
        </p:txBody>
      </p:sp>
      <p:sp>
        <p:nvSpPr>
          <p:cNvPr id="36" name="Date Placeholder 35">
            <a:extLst>
              <a:ext uri="{FF2B5EF4-FFF2-40B4-BE49-F238E27FC236}">
                <a16:creationId xmlns:a16="http://schemas.microsoft.com/office/drawing/2014/main" id="{64D06C77-08BF-4ABC-8656-21CAB4DFD7FA}"/>
              </a:ext>
            </a:extLst>
          </p:cNvPr>
          <p:cNvSpPr>
            <a:spLocks noGrp="1"/>
          </p:cNvSpPr>
          <p:nvPr>
            <p:ph type="dt" sz="half" idx="10"/>
          </p:nvPr>
        </p:nvSpPr>
        <p:spPr>
          <a:xfrm>
            <a:off x="4937760" y="6353175"/>
            <a:ext cx="1097280" cy="365125"/>
          </a:xfrm>
        </p:spPr>
        <p:txBody>
          <a:bodyPr/>
          <a:lstStyle/>
          <a:p>
            <a:r>
              <a:rPr lang="en-US" dirty="0"/>
              <a:t>2021</a:t>
            </a:r>
          </a:p>
        </p:txBody>
      </p:sp>
      <p:sp>
        <p:nvSpPr>
          <p:cNvPr id="37" name="Footer Placeholder 36">
            <a:extLst>
              <a:ext uri="{FF2B5EF4-FFF2-40B4-BE49-F238E27FC236}">
                <a16:creationId xmlns:a16="http://schemas.microsoft.com/office/drawing/2014/main" id="{5FA84566-6373-4E7B-AA6F-CA6C7346EC47}"/>
              </a:ext>
            </a:extLst>
          </p:cNvPr>
          <p:cNvSpPr>
            <a:spLocks noGrp="1"/>
          </p:cNvSpPr>
          <p:nvPr>
            <p:ph type="ftr" sz="quarter" idx="11"/>
          </p:nvPr>
        </p:nvSpPr>
        <p:spPr>
          <a:xfrm>
            <a:off x="7436167" y="6350000"/>
            <a:ext cx="22860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937760" y="898524"/>
            <a:ext cx="6339840" cy="1325880"/>
          </a:xfrm>
        </p:spPr>
        <p:txBody>
          <a:bodyPr/>
          <a:lstStyle/>
          <a:p>
            <a:r>
              <a:rPr lang="en-US" dirty="0"/>
              <a:t>PROBLEM</a:t>
            </a:r>
          </a:p>
        </p:txBody>
      </p:sp>
      <p:sp>
        <p:nvSpPr>
          <p:cNvPr id="4" name="Text Placeholder 3">
            <a:extLst>
              <a:ext uri="{FF2B5EF4-FFF2-40B4-BE49-F238E27FC236}">
                <a16:creationId xmlns:a16="http://schemas.microsoft.com/office/drawing/2014/main" id="{BABB466A-6DA0-4EE9-9405-F74957757BA9}"/>
              </a:ext>
            </a:extLst>
          </p:cNvPr>
          <p:cNvSpPr>
            <a:spLocks noGrp="1"/>
          </p:cNvSpPr>
          <p:nvPr>
            <p:ph type="body" sz="quarter" idx="15"/>
          </p:nvPr>
        </p:nvSpPr>
        <p:spPr>
          <a:xfrm>
            <a:off x="4937760" y="2080153"/>
            <a:ext cx="3200400" cy="365760"/>
          </a:xfrm>
        </p:spPr>
        <p:txBody>
          <a:bodyPr/>
          <a:lstStyle/>
          <a:p>
            <a:r>
              <a:rPr lang="en-US" dirty="0"/>
              <a:t>boilerplate</a:t>
            </a:r>
          </a:p>
        </p:txBody>
      </p:sp>
      <p:sp>
        <p:nvSpPr>
          <p:cNvPr id="17" name="Text Placeholder 16">
            <a:extLst>
              <a:ext uri="{FF2B5EF4-FFF2-40B4-BE49-F238E27FC236}">
                <a16:creationId xmlns:a16="http://schemas.microsoft.com/office/drawing/2014/main" id="{D3928F89-1741-4079-8DFF-2009EF9B9931}"/>
              </a:ext>
            </a:extLst>
          </p:cNvPr>
          <p:cNvSpPr>
            <a:spLocks noGrp="1"/>
          </p:cNvSpPr>
          <p:nvPr>
            <p:ph type="body" sz="quarter" idx="13"/>
          </p:nvPr>
        </p:nvSpPr>
        <p:spPr>
          <a:xfrm>
            <a:off x="4937760" y="2491866"/>
            <a:ext cx="3200400" cy="731520"/>
          </a:xfrm>
        </p:spPr>
        <p:txBody>
          <a:bodyPr>
            <a:noAutofit/>
          </a:bodyPr>
          <a:lstStyle/>
          <a:p>
            <a:r>
              <a:rPr lang="en-US" dirty="0"/>
              <a:t>You can spend whole day trying to set up a simple “Hello world” system</a:t>
            </a:r>
          </a:p>
        </p:txBody>
      </p:sp>
      <p:sp>
        <p:nvSpPr>
          <p:cNvPr id="6" name="Text Placeholder 5">
            <a:extLst>
              <a:ext uri="{FF2B5EF4-FFF2-40B4-BE49-F238E27FC236}">
                <a16:creationId xmlns:a16="http://schemas.microsoft.com/office/drawing/2014/main" id="{EFF9651D-8E27-4952-804A-2D2C0A55A0F8}"/>
              </a:ext>
            </a:extLst>
          </p:cNvPr>
          <p:cNvSpPr>
            <a:spLocks noGrp="1"/>
          </p:cNvSpPr>
          <p:nvPr>
            <p:ph type="body" sz="quarter" idx="17"/>
          </p:nvPr>
        </p:nvSpPr>
        <p:spPr>
          <a:xfrm>
            <a:off x="4937760" y="3417082"/>
            <a:ext cx="3200400" cy="365760"/>
          </a:xfrm>
        </p:spPr>
        <p:txBody>
          <a:bodyPr/>
          <a:lstStyle/>
          <a:p>
            <a:r>
              <a:rPr lang="en-US" dirty="0"/>
              <a:t>Complex OOP system</a:t>
            </a:r>
          </a:p>
        </p:txBody>
      </p:sp>
      <p:sp>
        <p:nvSpPr>
          <p:cNvPr id="5" name="Text Placeholder 4">
            <a:extLst>
              <a:ext uri="{FF2B5EF4-FFF2-40B4-BE49-F238E27FC236}">
                <a16:creationId xmlns:a16="http://schemas.microsoft.com/office/drawing/2014/main" id="{1A129DD3-8F5E-43F6-9716-7C33D00A50F8}"/>
              </a:ext>
            </a:extLst>
          </p:cNvPr>
          <p:cNvSpPr>
            <a:spLocks noGrp="1"/>
          </p:cNvSpPr>
          <p:nvPr>
            <p:ph type="body" sz="quarter" idx="16"/>
          </p:nvPr>
        </p:nvSpPr>
        <p:spPr>
          <a:xfrm>
            <a:off x="4937760" y="3837939"/>
            <a:ext cx="3200400" cy="731520"/>
          </a:xfrm>
        </p:spPr>
        <p:txBody>
          <a:bodyPr>
            <a:noAutofit/>
          </a:bodyPr>
          <a:lstStyle/>
          <a:p>
            <a:r>
              <a:rPr lang="en-US" dirty="0"/>
              <a:t>Developer has to use all capabilities of OOP to setup relations between components</a:t>
            </a:r>
          </a:p>
        </p:txBody>
      </p:sp>
      <p:sp>
        <p:nvSpPr>
          <p:cNvPr id="27" name="Text Placeholder 26">
            <a:extLst>
              <a:ext uri="{FF2B5EF4-FFF2-40B4-BE49-F238E27FC236}">
                <a16:creationId xmlns:a16="http://schemas.microsoft.com/office/drawing/2014/main" id="{430EFC93-5195-49E7-91E1-75A347D5E41B}"/>
              </a:ext>
            </a:extLst>
          </p:cNvPr>
          <p:cNvSpPr>
            <a:spLocks noGrp="1"/>
          </p:cNvSpPr>
          <p:nvPr>
            <p:ph type="body" sz="quarter" idx="19"/>
          </p:nvPr>
        </p:nvSpPr>
        <p:spPr>
          <a:xfrm>
            <a:off x="4933747" y="4790587"/>
            <a:ext cx="3200400" cy="365760"/>
          </a:xfrm>
        </p:spPr>
        <p:txBody>
          <a:bodyPr/>
          <a:lstStyle/>
          <a:p>
            <a:r>
              <a:rPr lang="en-US" dirty="0"/>
              <a:t>HIGH ENTRY LEVEL</a:t>
            </a:r>
          </a:p>
        </p:txBody>
      </p:sp>
      <p:sp>
        <p:nvSpPr>
          <p:cNvPr id="26" name="Text Placeholder 25">
            <a:extLst>
              <a:ext uri="{FF2B5EF4-FFF2-40B4-BE49-F238E27FC236}">
                <a16:creationId xmlns:a16="http://schemas.microsoft.com/office/drawing/2014/main" id="{BB8742E0-C216-468F-8B77-C0F53FD25808}"/>
              </a:ext>
            </a:extLst>
          </p:cNvPr>
          <p:cNvSpPr>
            <a:spLocks noGrp="1"/>
          </p:cNvSpPr>
          <p:nvPr>
            <p:ph type="body" sz="quarter" idx="18"/>
          </p:nvPr>
        </p:nvSpPr>
        <p:spPr>
          <a:xfrm>
            <a:off x="4933747" y="5203301"/>
            <a:ext cx="3200400" cy="731520"/>
          </a:xfrm>
        </p:spPr>
        <p:txBody>
          <a:bodyPr>
            <a:noAutofit/>
          </a:bodyPr>
          <a:lstStyle/>
          <a:p>
            <a:r>
              <a:rPr lang="en-US" dirty="0"/>
              <a:t>Complicated workflow stops beginner game developers from learning game engine architecture</a:t>
            </a:r>
          </a:p>
        </p:txBody>
      </p:sp>
      <p:sp>
        <p:nvSpPr>
          <p:cNvPr id="29" name="Text Placeholder 28">
            <a:extLst>
              <a:ext uri="{FF2B5EF4-FFF2-40B4-BE49-F238E27FC236}">
                <a16:creationId xmlns:a16="http://schemas.microsoft.com/office/drawing/2014/main" id="{4E9F7C96-64EE-4251-8329-BA0DE2E3AC69}"/>
              </a:ext>
            </a:extLst>
          </p:cNvPr>
          <p:cNvSpPr>
            <a:spLocks noGrp="1"/>
          </p:cNvSpPr>
          <p:nvPr>
            <p:ph type="body" sz="quarter" idx="21"/>
          </p:nvPr>
        </p:nvSpPr>
        <p:spPr>
          <a:xfrm>
            <a:off x="8486217" y="2080153"/>
            <a:ext cx="3200400" cy="365760"/>
          </a:xfrm>
        </p:spPr>
        <p:txBody>
          <a:bodyPr/>
          <a:lstStyle/>
          <a:p>
            <a:r>
              <a:rPr lang="en-US" dirty="0"/>
              <a:t>Graphical pipeline</a:t>
            </a:r>
          </a:p>
        </p:txBody>
      </p:sp>
      <p:sp>
        <p:nvSpPr>
          <p:cNvPr id="28" name="Text Placeholder 27">
            <a:extLst>
              <a:ext uri="{FF2B5EF4-FFF2-40B4-BE49-F238E27FC236}">
                <a16:creationId xmlns:a16="http://schemas.microsoft.com/office/drawing/2014/main" id="{8364155F-C202-4D9C-8682-0AAAE7595599}"/>
              </a:ext>
            </a:extLst>
          </p:cNvPr>
          <p:cNvSpPr>
            <a:spLocks noGrp="1"/>
          </p:cNvSpPr>
          <p:nvPr>
            <p:ph type="body" sz="quarter" idx="20"/>
          </p:nvPr>
        </p:nvSpPr>
        <p:spPr>
          <a:xfrm>
            <a:off x="8486217" y="2486549"/>
            <a:ext cx="3200400" cy="880751"/>
          </a:xfrm>
        </p:spPr>
        <p:txBody>
          <a:bodyPr>
            <a:normAutofit/>
          </a:bodyPr>
          <a:lstStyle/>
          <a:p>
            <a:r>
              <a:rPr lang="en-US" dirty="0"/>
              <a:t>Modern Graphical APIs require full understanding of rendering pipeline &amp; resource management</a:t>
            </a:r>
          </a:p>
        </p:txBody>
      </p:sp>
      <p:sp>
        <p:nvSpPr>
          <p:cNvPr id="31" name="Text Placeholder 30">
            <a:extLst>
              <a:ext uri="{FF2B5EF4-FFF2-40B4-BE49-F238E27FC236}">
                <a16:creationId xmlns:a16="http://schemas.microsoft.com/office/drawing/2014/main" id="{8E3EA43D-68CC-4A91-9A23-A95AB9E8E360}"/>
              </a:ext>
            </a:extLst>
          </p:cNvPr>
          <p:cNvSpPr>
            <a:spLocks noGrp="1"/>
          </p:cNvSpPr>
          <p:nvPr>
            <p:ph type="body" sz="quarter" idx="23"/>
          </p:nvPr>
        </p:nvSpPr>
        <p:spPr>
          <a:xfrm>
            <a:off x="8486217" y="3417082"/>
            <a:ext cx="3200400" cy="365760"/>
          </a:xfrm>
        </p:spPr>
        <p:txBody>
          <a:bodyPr/>
          <a:lstStyle/>
          <a:p>
            <a:r>
              <a:rPr lang="en-US" dirty="0"/>
              <a:t>No sandbox</a:t>
            </a:r>
          </a:p>
        </p:txBody>
      </p:sp>
      <p:sp>
        <p:nvSpPr>
          <p:cNvPr id="30" name="Text Placeholder 29">
            <a:extLst>
              <a:ext uri="{FF2B5EF4-FFF2-40B4-BE49-F238E27FC236}">
                <a16:creationId xmlns:a16="http://schemas.microsoft.com/office/drawing/2014/main" id="{0FC4960F-BEF7-4EA7-8F63-B36D60AE5B60}"/>
              </a:ext>
            </a:extLst>
          </p:cNvPr>
          <p:cNvSpPr>
            <a:spLocks noGrp="1"/>
          </p:cNvSpPr>
          <p:nvPr>
            <p:ph type="body" sz="quarter" idx="22"/>
          </p:nvPr>
        </p:nvSpPr>
        <p:spPr>
          <a:xfrm>
            <a:off x="8486217" y="3832623"/>
            <a:ext cx="3200400" cy="731520"/>
          </a:xfrm>
        </p:spPr>
        <p:txBody>
          <a:bodyPr/>
          <a:lstStyle/>
          <a:p>
            <a:r>
              <a:rPr lang="en-US" dirty="0"/>
              <a:t>To work in simplified environment you need to build it yourself</a:t>
            </a:r>
          </a:p>
        </p:txBody>
      </p:sp>
      <p:sp>
        <p:nvSpPr>
          <p:cNvPr id="8" name="Date Placeholder 7">
            <a:extLst>
              <a:ext uri="{FF2B5EF4-FFF2-40B4-BE49-F238E27FC236}">
                <a16:creationId xmlns:a16="http://schemas.microsoft.com/office/drawing/2014/main" id="{B3ACFBD1-CF18-4304-BC3A-FC464B0DB65A}"/>
              </a:ext>
            </a:extLst>
          </p:cNvPr>
          <p:cNvSpPr>
            <a:spLocks noGrp="1"/>
          </p:cNvSpPr>
          <p:nvPr>
            <p:ph type="dt" sz="half" idx="10"/>
          </p:nvPr>
        </p:nvSpPr>
        <p:spPr>
          <a:xfrm>
            <a:off x="4937760" y="6353175"/>
            <a:ext cx="1097280" cy="365125"/>
          </a:xfrm>
        </p:spPr>
        <p:txBody>
          <a:bodyPr/>
          <a:lstStyle/>
          <a:p>
            <a:r>
              <a:rPr lang="en-US" dirty="0"/>
              <a:t>2021</a:t>
            </a:r>
          </a:p>
        </p:txBody>
      </p:sp>
      <p:sp>
        <p:nvSpPr>
          <p:cNvPr id="9" name="Footer Placeholder 8">
            <a:extLst>
              <a:ext uri="{FF2B5EF4-FFF2-40B4-BE49-F238E27FC236}">
                <a16:creationId xmlns:a16="http://schemas.microsoft.com/office/drawing/2014/main" id="{8D17D6B4-CFB8-4987-8B02-27797B688865}"/>
              </a:ext>
            </a:extLst>
          </p:cNvPr>
          <p:cNvSpPr>
            <a:spLocks noGrp="1"/>
          </p:cNvSpPr>
          <p:nvPr>
            <p:ph type="ftr" sz="quarter" idx="11"/>
          </p:nvPr>
        </p:nvSpPr>
        <p:spPr>
          <a:xfrm>
            <a:off x="7436167" y="6350000"/>
            <a:ext cx="2286000" cy="365125"/>
          </a:xfrm>
        </p:spPr>
        <p:txBody>
          <a:bodyPr/>
          <a:lstStyle/>
          <a:p>
            <a:r>
              <a:rPr lang="en-US" dirty="0"/>
              <a:t>Cmple++</a:t>
            </a:r>
          </a:p>
        </p:txBody>
      </p:sp>
      <p:sp>
        <p:nvSpPr>
          <p:cNvPr id="10" name="Slide Number Placeholder 9">
            <a:extLst>
              <a:ext uri="{FF2B5EF4-FFF2-40B4-BE49-F238E27FC236}">
                <a16:creationId xmlns:a16="http://schemas.microsoft.com/office/drawing/2014/main" id="{5C5D1CA5-AA7F-4214-8924-E9A00B4337CD}"/>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937760" y="898525"/>
            <a:ext cx="6800850" cy="1325880"/>
          </a:xfrm>
        </p:spPr>
        <p:txBody>
          <a:bodyPr/>
          <a:lstStyle/>
          <a:p>
            <a:r>
              <a:rPr lang="en-US" dirty="0"/>
              <a:t>SOLUTION</a:t>
            </a:r>
          </a:p>
        </p:txBody>
      </p:sp>
      <p:sp>
        <p:nvSpPr>
          <p:cNvPr id="66" name="Text Placeholder 65">
            <a:extLst>
              <a:ext uri="{FF2B5EF4-FFF2-40B4-BE49-F238E27FC236}">
                <a16:creationId xmlns:a16="http://schemas.microsoft.com/office/drawing/2014/main" id="{2803ED57-1A43-46A8-BC98-811CA2CD7EE3}"/>
              </a:ext>
            </a:extLst>
          </p:cNvPr>
          <p:cNvSpPr>
            <a:spLocks noGrp="1"/>
          </p:cNvSpPr>
          <p:nvPr>
            <p:ph type="body" sz="quarter" idx="15"/>
          </p:nvPr>
        </p:nvSpPr>
        <p:spPr>
          <a:xfrm>
            <a:off x="4937760" y="2084832"/>
            <a:ext cx="3200400" cy="365760"/>
          </a:xfrm>
        </p:spPr>
        <p:txBody>
          <a:bodyPr/>
          <a:lstStyle/>
          <a:p>
            <a:r>
              <a:rPr lang="en-US" dirty="0"/>
              <a:t>AUTO referencing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914900" y="2496312"/>
            <a:ext cx="3200400" cy="1188720"/>
          </a:xfrm>
        </p:spPr>
        <p:txBody>
          <a:bodyPr vert="horz" lIns="91440" tIns="45720" rIns="91440" bIns="45720" rtlCol="0" anchor="t">
            <a:noAutofit/>
          </a:bodyPr>
          <a:lstStyle/>
          <a:p>
            <a:r>
              <a:rPr lang="en-US" dirty="0"/>
              <a:t>Signatures and definitions are automatically linked, modules are automatically imported, if used</a:t>
            </a:r>
          </a:p>
        </p:txBody>
      </p:sp>
      <p:sp>
        <p:nvSpPr>
          <p:cNvPr id="67" name="Text Placeholder 66">
            <a:extLst>
              <a:ext uri="{FF2B5EF4-FFF2-40B4-BE49-F238E27FC236}">
                <a16:creationId xmlns:a16="http://schemas.microsoft.com/office/drawing/2014/main" id="{5DD7E283-D713-4AC9-9B8C-608BBA10A820}"/>
              </a:ext>
            </a:extLst>
          </p:cNvPr>
          <p:cNvSpPr>
            <a:spLocks noGrp="1"/>
          </p:cNvSpPr>
          <p:nvPr>
            <p:ph type="body" sz="quarter" idx="16"/>
          </p:nvPr>
        </p:nvSpPr>
        <p:spPr>
          <a:xfrm>
            <a:off x="8538777" y="2084832"/>
            <a:ext cx="3200400" cy="365760"/>
          </a:xfrm>
        </p:spPr>
        <p:txBody>
          <a:bodyPr/>
          <a:lstStyle/>
          <a:p>
            <a:r>
              <a:rPr lang="en-US" dirty="0"/>
              <a:t>API calls elision</a:t>
            </a:r>
          </a:p>
        </p:txBody>
      </p:sp>
      <p:sp>
        <p:nvSpPr>
          <p:cNvPr id="65" name="Text Placeholder 64">
            <a:extLst>
              <a:ext uri="{FF2B5EF4-FFF2-40B4-BE49-F238E27FC236}">
                <a16:creationId xmlns:a16="http://schemas.microsoft.com/office/drawing/2014/main" id="{3965A28E-5CC3-459C-83AA-167F9F4CE00C}"/>
              </a:ext>
            </a:extLst>
          </p:cNvPr>
          <p:cNvSpPr>
            <a:spLocks noGrp="1"/>
          </p:cNvSpPr>
          <p:nvPr>
            <p:ph type="body" sz="quarter" idx="14"/>
          </p:nvPr>
        </p:nvSpPr>
        <p:spPr>
          <a:xfrm>
            <a:off x="8535924" y="2496312"/>
            <a:ext cx="3200400" cy="1188720"/>
          </a:xfrm>
        </p:spPr>
        <p:txBody>
          <a:bodyPr/>
          <a:lstStyle/>
          <a:p>
            <a:r>
              <a:rPr lang="en-US" dirty="0"/>
              <a:t>Narrowed set of commands allows beginner to learn minimum new functions</a:t>
            </a:r>
          </a:p>
        </p:txBody>
      </p:sp>
      <p:sp>
        <p:nvSpPr>
          <p:cNvPr id="70" name="Text Placeholder 69">
            <a:extLst>
              <a:ext uri="{FF2B5EF4-FFF2-40B4-BE49-F238E27FC236}">
                <a16:creationId xmlns:a16="http://schemas.microsoft.com/office/drawing/2014/main" id="{C0199418-7058-49B4-86EA-CE4B3CCD4F32}"/>
              </a:ext>
            </a:extLst>
          </p:cNvPr>
          <p:cNvSpPr>
            <a:spLocks noGrp="1"/>
          </p:cNvSpPr>
          <p:nvPr>
            <p:ph type="body" sz="quarter" idx="19"/>
          </p:nvPr>
        </p:nvSpPr>
        <p:spPr>
          <a:xfrm>
            <a:off x="4937759" y="3838956"/>
            <a:ext cx="3177541" cy="365760"/>
          </a:xfrm>
        </p:spPr>
        <p:txBody>
          <a:bodyPr/>
          <a:lstStyle/>
          <a:p>
            <a:r>
              <a:rPr lang="en-US" dirty="0"/>
              <a:t>EASY TO USE</a:t>
            </a:r>
          </a:p>
        </p:txBody>
      </p:sp>
      <p:sp>
        <p:nvSpPr>
          <p:cNvPr id="68" name="Text Placeholder 67">
            <a:extLst>
              <a:ext uri="{FF2B5EF4-FFF2-40B4-BE49-F238E27FC236}">
                <a16:creationId xmlns:a16="http://schemas.microsoft.com/office/drawing/2014/main" id="{C5A9125A-B202-417F-B5CA-681093F8A950}"/>
              </a:ext>
            </a:extLst>
          </p:cNvPr>
          <p:cNvSpPr>
            <a:spLocks noGrp="1"/>
          </p:cNvSpPr>
          <p:nvPr>
            <p:ph type="body" sz="quarter" idx="17"/>
          </p:nvPr>
        </p:nvSpPr>
        <p:spPr>
          <a:xfrm>
            <a:off x="4937760" y="4255479"/>
            <a:ext cx="3200400" cy="1188720"/>
          </a:xfrm>
        </p:spPr>
        <p:txBody>
          <a:bodyPr>
            <a:normAutofit/>
          </a:bodyPr>
          <a:lstStyle/>
          <a:p>
            <a:r>
              <a:rPr lang="en-US" dirty="0"/>
              <a:t>Simplified syntax requirement allows programmers to write the code they have to</a:t>
            </a:r>
          </a:p>
          <a:p>
            <a:endParaRPr lang="en-US" dirty="0"/>
          </a:p>
        </p:txBody>
      </p:sp>
      <p:sp>
        <p:nvSpPr>
          <p:cNvPr id="71" name="Text Placeholder 70">
            <a:extLst>
              <a:ext uri="{FF2B5EF4-FFF2-40B4-BE49-F238E27FC236}">
                <a16:creationId xmlns:a16="http://schemas.microsoft.com/office/drawing/2014/main" id="{8B815D0D-0225-4E87-A49A-44A085054872}"/>
              </a:ext>
            </a:extLst>
          </p:cNvPr>
          <p:cNvSpPr>
            <a:spLocks noGrp="1"/>
          </p:cNvSpPr>
          <p:nvPr>
            <p:ph type="body" sz="quarter" idx="20"/>
          </p:nvPr>
        </p:nvSpPr>
        <p:spPr>
          <a:xfrm>
            <a:off x="8535924" y="3838956"/>
            <a:ext cx="3386730" cy="365760"/>
          </a:xfrm>
        </p:spPr>
        <p:txBody>
          <a:bodyPr/>
          <a:lstStyle/>
          <a:p>
            <a:r>
              <a:rPr lang="en-US" dirty="0"/>
              <a:t>MEMORY Management</a:t>
            </a:r>
          </a:p>
          <a:p>
            <a:endParaRPr lang="en-US" dirty="0"/>
          </a:p>
        </p:txBody>
      </p:sp>
      <p:sp>
        <p:nvSpPr>
          <p:cNvPr id="69" name="Text Placeholder 68">
            <a:extLst>
              <a:ext uri="{FF2B5EF4-FFF2-40B4-BE49-F238E27FC236}">
                <a16:creationId xmlns:a16="http://schemas.microsoft.com/office/drawing/2014/main" id="{E79D8DDE-4530-4049-9A8C-A811A2C5D18A}"/>
              </a:ext>
            </a:extLst>
          </p:cNvPr>
          <p:cNvSpPr>
            <a:spLocks noGrp="1"/>
          </p:cNvSpPr>
          <p:nvPr>
            <p:ph type="body" sz="quarter" idx="18"/>
          </p:nvPr>
        </p:nvSpPr>
        <p:spPr>
          <a:xfrm>
            <a:off x="8535924" y="4255479"/>
            <a:ext cx="3200400" cy="1188720"/>
          </a:xfrm>
        </p:spPr>
        <p:txBody>
          <a:bodyPr/>
          <a:lstStyle/>
          <a:p>
            <a:r>
              <a:rPr lang="en-US" dirty="0"/>
              <a:t>Automatic resource allocation, distribution, relocation, optimization, defragmentation and </a:t>
            </a:r>
            <a:r>
              <a:rPr lang="en-US" u="sng" dirty="0"/>
              <a:t>release</a:t>
            </a:r>
            <a:endParaRPr lang="en-US" dirty="0"/>
          </a:p>
          <a:p>
            <a:endParaRPr lang="en-US" dirty="0"/>
          </a:p>
        </p:txBody>
      </p:sp>
      <p:sp>
        <p:nvSpPr>
          <p:cNvPr id="4" name="Date Placeholder 3">
            <a:extLst>
              <a:ext uri="{FF2B5EF4-FFF2-40B4-BE49-F238E27FC236}">
                <a16:creationId xmlns:a16="http://schemas.microsoft.com/office/drawing/2014/main" id="{64CDF2CB-D253-426E-B44A-B095AC439248}"/>
              </a:ext>
            </a:extLst>
          </p:cNvPr>
          <p:cNvSpPr>
            <a:spLocks noGrp="1"/>
          </p:cNvSpPr>
          <p:nvPr>
            <p:ph type="dt" sz="half" idx="10"/>
          </p:nvPr>
        </p:nvSpPr>
        <p:spPr>
          <a:xfrm>
            <a:off x="4937760" y="6353175"/>
            <a:ext cx="1097280" cy="365125"/>
          </a:xfrm>
        </p:spPr>
        <p:txBody>
          <a:bodyPr/>
          <a:lstStyle/>
          <a:p>
            <a:r>
              <a:rPr lang="en-US" dirty="0"/>
              <a:t>2021</a:t>
            </a:r>
          </a:p>
        </p:txBody>
      </p:sp>
      <p:sp>
        <p:nvSpPr>
          <p:cNvPr id="5" name="Footer Placeholder 4">
            <a:extLst>
              <a:ext uri="{FF2B5EF4-FFF2-40B4-BE49-F238E27FC236}">
                <a16:creationId xmlns:a16="http://schemas.microsoft.com/office/drawing/2014/main" id="{E524A206-FA1A-4C14-B6FB-CD12350EE3DF}"/>
              </a:ext>
            </a:extLst>
          </p:cNvPr>
          <p:cNvSpPr>
            <a:spLocks noGrp="1"/>
          </p:cNvSpPr>
          <p:nvPr>
            <p:ph type="ftr" sz="quarter" idx="11"/>
          </p:nvPr>
        </p:nvSpPr>
        <p:spPr>
          <a:xfrm>
            <a:off x="7436167" y="6350000"/>
            <a:ext cx="2286000" cy="365125"/>
          </a:xfrm>
        </p:spPr>
        <p:txBody>
          <a:bodyPr/>
          <a:lstStyle/>
          <a:p>
            <a:r>
              <a:rPr lang="en-US" dirty="0"/>
              <a:t>Cmple++</a:t>
            </a:r>
          </a:p>
        </p:txBody>
      </p:sp>
      <p:sp>
        <p:nvSpPr>
          <p:cNvPr id="6" name="Slide Number Placeholder 5">
            <a:extLst>
              <a:ext uri="{FF2B5EF4-FFF2-40B4-BE49-F238E27FC236}">
                <a16:creationId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914400" y="896112"/>
            <a:ext cx="6800850" cy="1325880"/>
          </a:xfrm>
        </p:spPr>
        <p:txBody>
          <a:bodyPr/>
          <a:lstStyle/>
          <a:p>
            <a:r>
              <a:rPr lang="en-US" dirty="0"/>
              <a:t>PRODUCT OVERVIEW</a:t>
            </a:r>
          </a:p>
        </p:txBody>
      </p:sp>
      <p:sp>
        <p:nvSpPr>
          <p:cNvPr id="23" name="Text Placeholder 22">
            <a:extLst>
              <a:ext uri="{FF2B5EF4-FFF2-40B4-BE49-F238E27FC236}">
                <a16:creationId xmlns:a16="http://schemas.microsoft.com/office/drawing/2014/main" id="{41BDD77E-A892-4E87-9B6D-EF78B0038A44}"/>
              </a:ext>
            </a:extLst>
          </p:cNvPr>
          <p:cNvSpPr>
            <a:spLocks noGrp="1"/>
          </p:cNvSpPr>
          <p:nvPr>
            <p:ph type="body" sz="quarter" idx="15"/>
          </p:nvPr>
        </p:nvSpPr>
        <p:spPr>
          <a:xfrm>
            <a:off x="914400" y="2084832"/>
            <a:ext cx="3200400" cy="365760"/>
          </a:xfrm>
        </p:spPr>
        <p:txBody>
          <a:bodyPr/>
          <a:lstStyle/>
          <a:p>
            <a:r>
              <a:rPr lang="en-US" dirty="0"/>
              <a:t>Preprocessor</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914400" y="2496312"/>
            <a:ext cx="3200400" cy="1188720"/>
          </a:xfrm>
        </p:spPr>
        <p:txBody>
          <a:bodyPr vert="horz" lIns="91440" tIns="45720" rIns="91440" bIns="45720" rtlCol="0" anchor="t">
            <a:normAutofit/>
          </a:bodyPr>
          <a:lstStyle/>
          <a:p>
            <a:r>
              <a:rPr lang="en-ZA" dirty="0"/>
              <a:t>Our tool runs on source code files before compilation and fills all necessary information</a:t>
            </a:r>
          </a:p>
        </p:txBody>
      </p:sp>
      <p:sp>
        <p:nvSpPr>
          <p:cNvPr id="24" name="Text Placeholder 23">
            <a:extLst>
              <a:ext uri="{FF2B5EF4-FFF2-40B4-BE49-F238E27FC236}">
                <a16:creationId xmlns:a16="http://schemas.microsoft.com/office/drawing/2014/main" id="{4F05CFBF-1A7F-4C99-9321-EF2EF7BEF771}"/>
              </a:ext>
            </a:extLst>
          </p:cNvPr>
          <p:cNvSpPr>
            <a:spLocks noGrp="1"/>
          </p:cNvSpPr>
          <p:nvPr>
            <p:ph type="body" sz="quarter" idx="16"/>
          </p:nvPr>
        </p:nvSpPr>
        <p:spPr>
          <a:xfrm>
            <a:off x="4538277" y="2084832"/>
            <a:ext cx="3200400" cy="365760"/>
          </a:xfrm>
        </p:spPr>
        <p:txBody>
          <a:bodyPr/>
          <a:lstStyle/>
          <a:p>
            <a:r>
              <a:rPr lang="en-US" dirty="0"/>
              <a:t>PROJECT SCOPE</a:t>
            </a:r>
          </a:p>
        </p:txBody>
      </p:sp>
      <p:sp>
        <p:nvSpPr>
          <p:cNvPr id="22" name="Text Placeholder 21">
            <a:extLst>
              <a:ext uri="{FF2B5EF4-FFF2-40B4-BE49-F238E27FC236}">
                <a16:creationId xmlns:a16="http://schemas.microsoft.com/office/drawing/2014/main" id="{90EE4EC2-315F-4BCE-91FD-64A3D3AF94D2}"/>
              </a:ext>
            </a:extLst>
          </p:cNvPr>
          <p:cNvSpPr>
            <a:spLocks noGrp="1"/>
          </p:cNvSpPr>
          <p:nvPr>
            <p:ph type="body" sz="quarter" idx="14"/>
          </p:nvPr>
        </p:nvSpPr>
        <p:spPr>
          <a:xfrm>
            <a:off x="4535424" y="2496312"/>
            <a:ext cx="3200400" cy="1188720"/>
          </a:xfrm>
        </p:spPr>
        <p:txBody>
          <a:bodyPr/>
          <a:lstStyle/>
          <a:p>
            <a:r>
              <a:rPr lang="en-ZA" dirty="0"/>
              <a:t>All project files are processed at once, that allows components resolution on global level</a:t>
            </a:r>
          </a:p>
        </p:txBody>
      </p:sp>
      <p:sp>
        <p:nvSpPr>
          <p:cNvPr id="27" name="Text Placeholder 26">
            <a:extLst>
              <a:ext uri="{FF2B5EF4-FFF2-40B4-BE49-F238E27FC236}">
                <a16:creationId xmlns:a16="http://schemas.microsoft.com/office/drawing/2014/main" id="{8385ECC2-8A21-4825-96AB-97E7C4FB9A1A}"/>
              </a:ext>
            </a:extLst>
          </p:cNvPr>
          <p:cNvSpPr>
            <a:spLocks noGrp="1"/>
          </p:cNvSpPr>
          <p:nvPr>
            <p:ph type="body" sz="quarter" idx="19"/>
          </p:nvPr>
        </p:nvSpPr>
        <p:spPr>
          <a:xfrm>
            <a:off x="914400" y="3840480"/>
            <a:ext cx="3200400" cy="365760"/>
          </a:xfrm>
        </p:spPr>
        <p:txBody>
          <a:bodyPr/>
          <a:lstStyle/>
          <a:p>
            <a:r>
              <a:rPr lang="en-US" dirty="0"/>
              <a:t>Memory injector</a:t>
            </a:r>
          </a:p>
        </p:txBody>
      </p:sp>
      <p:sp>
        <p:nvSpPr>
          <p:cNvPr id="25" name="Text Placeholder 24">
            <a:extLst>
              <a:ext uri="{FF2B5EF4-FFF2-40B4-BE49-F238E27FC236}">
                <a16:creationId xmlns:a16="http://schemas.microsoft.com/office/drawing/2014/main" id="{A8113FBA-9114-48D1-A189-9A1B7ABCF38A}"/>
              </a:ext>
            </a:extLst>
          </p:cNvPr>
          <p:cNvSpPr>
            <a:spLocks noGrp="1"/>
          </p:cNvSpPr>
          <p:nvPr>
            <p:ph type="body" sz="quarter" idx="17"/>
          </p:nvPr>
        </p:nvSpPr>
        <p:spPr>
          <a:xfrm>
            <a:off x="914400" y="4251960"/>
            <a:ext cx="3200400" cy="1143000"/>
          </a:xfrm>
        </p:spPr>
        <p:txBody>
          <a:bodyPr/>
          <a:lstStyle/>
          <a:p>
            <a:r>
              <a:rPr lang="en-ZA" dirty="0"/>
              <a:t>All memory operations are performed through special resource management system to avoid leaks and corruption</a:t>
            </a:r>
          </a:p>
          <a:p>
            <a:endParaRPr lang="en-US" dirty="0"/>
          </a:p>
        </p:txBody>
      </p:sp>
      <p:sp>
        <p:nvSpPr>
          <p:cNvPr id="28" name="Text Placeholder 27">
            <a:extLst>
              <a:ext uri="{FF2B5EF4-FFF2-40B4-BE49-F238E27FC236}">
                <a16:creationId xmlns:a16="http://schemas.microsoft.com/office/drawing/2014/main" id="{9BB8B2E0-57A3-43A4-859A-28669F14F8FE}"/>
              </a:ext>
            </a:extLst>
          </p:cNvPr>
          <p:cNvSpPr>
            <a:spLocks noGrp="1"/>
          </p:cNvSpPr>
          <p:nvPr>
            <p:ph type="body" sz="quarter" idx="20"/>
          </p:nvPr>
        </p:nvSpPr>
        <p:spPr>
          <a:xfrm>
            <a:off x="4535424" y="3840480"/>
            <a:ext cx="3200400" cy="365760"/>
          </a:xfrm>
        </p:spPr>
        <p:txBody>
          <a:bodyPr/>
          <a:lstStyle/>
          <a:p>
            <a:r>
              <a:rPr lang="en-US" dirty="0"/>
              <a:t>Library dependency</a:t>
            </a:r>
          </a:p>
        </p:txBody>
      </p:sp>
      <p:sp>
        <p:nvSpPr>
          <p:cNvPr id="26" name="Text Placeholder 25">
            <a:extLst>
              <a:ext uri="{FF2B5EF4-FFF2-40B4-BE49-F238E27FC236}">
                <a16:creationId xmlns:a16="http://schemas.microsoft.com/office/drawing/2014/main" id="{E6AB6387-E6AE-46CB-8500-4F11FA6B44BA}"/>
              </a:ext>
            </a:extLst>
          </p:cNvPr>
          <p:cNvSpPr>
            <a:spLocks noGrp="1"/>
          </p:cNvSpPr>
          <p:nvPr>
            <p:ph type="body" sz="quarter" idx="18"/>
          </p:nvPr>
        </p:nvSpPr>
        <p:spPr>
          <a:xfrm>
            <a:off x="4535424" y="4251960"/>
            <a:ext cx="3200400" cy="1143000"/>
          </a:xfrm>
        </p:spPr>
        <p:txBody>
          <a:bodyPr/>
          <a:lstStyle/>
          <a:p>
            <a:r>
              <a:rPr lang="en-ZA" dirty="0"/>
              <a:t>The project comes with set of essential and commonly accepted third-party tools and libraries that are imported when needed</a:t>
            </a:r>
          </a:p>
        </p:txBody>
      </p:sp>
      <p:sp>
        <p:nvSpPr>
          <p:cNvPr id="3" name="Date Placeholder 2">
            <a:extLst>
              <a:ext uri="{FF2B5EF4-FFF2-40B4-BE49-F238E27FC236}">
                <a16:creationId xmlns:a16="http://schemas.microsoft.com/office/drawing/2014/main" id="{54E3FF72-DB34-4BB6-A010-93B275EE2740}"/>
              </a:ext>
            </a:extLst>
          </p:cNvPr>
          <p:cNvSpPr>
            <a:spLocks noGrp="1"/>
          </p:cNvSpPr>
          <p:nvPr>
            <p:ph type="dt" sz="half" idx="10"/>
          </p:nvPr>
        </p:nvSpPr>
        <p:spPr>
          <a:xfrm>
            <a:off x="914400" y="6355080"/>
            <a:ext cx="1097280" cy="365125"/>
          </a:xfrm>
        </p:spPr>
        <p:txBody>
          <a:bodyPr/>
          <a:lstStyle/>
          <a:p>
            <a:r>
              <a:rPr lang="en-US" dirty="0"/>
              <a:t>2021</a:t>
            </a:r>
          </a:p>
        </p:txBody>
      </p:sp>
      <p:sp>
        <p:nvSpPr>
          <p:cNvPr id="5" name="Footer Placeholder 4">
            <a:extLst>
              <a:ext uri="{FF2B5EF4-FFF2-40B4-BE49-F238E27FC236}">
                <a16:creationId xmlns:a16="http://schemas.microsoft.com/office/drawing/2014/main" id="{8CA13291-3BED-433C-95D4-9FD6E2828B18}"/>
              </a:ext>
            </a:extLst>
          </p:cNvPr>
          <p:cNvSpPr>
            <a:spLocks noGrp="1"/>
          </p:cNvSpPr>
          <p:nvPr>
            <p:ph type="ftr" sz="quarter" idx="11"/>
          </p:nvPr>
        </p:nvSpPr>
        <p:spPr>
          <a:xfrm>
            <a:off x="5499886" y="6355080"/>
            <a:ext cx="2286000" cy="365125"/>
          </a:xfrm>
        </p:spPr>
        <p:txBody>
          <a:bodyPr/>
          <a:lstStyle/>
          <a:p>
            <a:r>
              <a:rPr lang="en-US" dirty="0"/>
              <a:t>Cmple++</a:t>
            </a:r>
          </a:p>
        </p:txBody>
      </p:sp>
      <p:sp>
        <p:nvSpPr>
          <p:cNvPr id="6" name="Slide Number Placeholder 5">
            <a:extLst>
              <a:ext uri="{FF2B5EF4-FFF2-40B4-BE49-F238E27FC236}">
                <a16:creationId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400" y="896112"/>
            <a:ext cx="6800850" cy="1325880"/>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3"/>
          </p:nvPr>
        </p:nvSpPr>
        <p:spPr>
          <a:xfrm>
            <a:off x="914400" y="2206377"/>
            <a:ext cx="6800850" cy="3840480"/>
          </a:xfrm>
        </p:spPr>
        <p:txBody>
          <a:bodyPr vert="horz" lIns="91440" tIns="45720" rIns="91440" bIns="45720" rtlCol="0" anchor="t">
            <a:normAutofit/>
          </a:bodyPr>
          <a:lstStyle/>
          <a:p>
            <a:r>
              <a:rPr lang="en-ZA" dirty="0"/>
              <a:t>User can write light and “</a:t>
            </a:r>
            <a:r>
              <a:rPr lang="en-ZA" dirty="0" err="1"/>
              <a:t>Cmple</a:t>
            </a:r>
            <a:r>
              <a:rPr lang="en-ZA" dirty="0"/>
              <a:t>” code</a:t>
            </a:r>
          </a:p>
          <a:p>
            <a:r>
              <a:rPr lang="en-ZA" noProof="1"/>
              <a:t>No thinking about function declaration &amp; definition matching</a:t>
            </a:r>
          </a:p>
          <a:p>
            <a:r>
              <a:rPr lang="en-ZA" noProof="1"/>
              <a:t>No thinking about header inclusion and guards</a:t>
            </a:r>
          </a:p>
          <a:p>
            <a:r>
              <a:rPr lang="en-ZA" noProof="1"/>
              <a:t>No thinking about libraries depenedcies</a:t>
            </a:r>
          </a:p>
          <a:p>
            <a:r>
              <a:rPr lang="en-ZA" noProof="1"/>
              <a:t>No thinking about access protection system</a:t>
            </a:r>
          </a:p>
          <a:p>
            <a:r>
              <a:rPr lang="en-ZA" noProof="1"/>
              <a:t>No thinking about memory issues</a:t>
            </a:r>
          </a:p>
          <a:p>
            <a:r>
              <a:rPr lang="en-ZA" noProof="1"/>
              <a:t>It is not a new language, it’s same, but “Cmple”!</a:t>
            </a:r>
          </a:p>
        </p:txBody>
      </p:sp>
      <p:sp>
        <p:nvSpPr>
          <p:cNvPr id="4" name="Date Placeholder 3">
            <a:extLst>
              <a:ext uri="{FF2B5EF4-FFF2-40B4-BE49-F238E27FC236}">
                <a16:creationId xmlns:a16="http://schemas.microsoft.com/office/drawing/2014/main" id="{BD0AD2EB-86EE-409B-A978-A2CA82E37880}"/>
              </a:ext>
            </a:extLst>
          </p:cNvPr>
          <p:cNvSpPr>
            <a:spLocks noGrp="1"/>
          </p:cNvSpPr>
          <p:nvPr>
            <p:ph type="dt" sz="half" idx="10"/>
          </p:nvPr>
        </p:nvSpPr>
        <p:spPr>
          <a:xfrm>
            <a:off x="914400" y="6355080"/>
            <a:ext cx="1097280" cy="365125"/>
          </a:xfrm>
        </p:spPr>
        <p:txBody>
          <a:bodyPr/>
          <a:lstStyle/>
          <a:p>
            <a:r>
              <a:rPr lang="en-US" dirty="0"/>
              <a:t>2021</a:t>
            </a:r>
          </a:p>
        </p:txBody>
      </p:sp>
      <p:sp>
        <p:nvSpPr>
          <p:cNvPr id="5" name="Footer Placeholder 4">
            <a:extLst>
              <a:ext uri="{FF2B5EF4-FFF2-40B4-BE49-F238E27FC236}">
                <a16:creationId xmlns:a16="http://schemas.microsoft.com/office/drawing/2014/main" id="{81531A96-6BD3-4FD2-9B51-3CBB43DADCC8}"/>
              </a:ext>
            </a:extLst>
          </p:cNvPr>
          <p:cNvSpPr>
            <a:spLocks noGrp="1"/>
          </p:cNvSpPr>
          <p:nvPr>
            <p:ph type="ftr" sz="quarter" idx="11"/>
          </p:nvPr>
        </p:nvSpPr>
        <p:spPr>
          <a:xfrm>
            <a:off x="5499886" y="6355080"/>
            <a:ext cx="2286000" cy="365125"/>
          </a:xfrm>
        </p:spPr>
        <p:txBody>
          <a:bodyPr/>
          <a:lstStyle/>
          <a:p>
            <a:r>
              <a:rPr lang="en-US" dirty="0"/>
              <a:t>Cmple++</a:t>
            </a: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05937" y="1098339"/>
            <a:ext cx="5099392" cy="2264112"/>
          </a:xfrm>
        </p:spPr>
        <p:txBody>
          <a:bodyPr>
            <a:normAutofit/>
          </a:bodyPr>
          <a:lstStyle/>
          <a:p>
            <a:r>
              <a:rPr lang="en-US" dirty="0"/>
              <a:t>Converter OVERVIEW</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2021</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Cmple++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05F4-786A-423B-B561-78F4C5C3EC95}"/>
              </a:ext>
            </a:extLst>
          </p:cNvPr>
          <p:cNvSpPr>
            <a:spLocks noGrp="1"/>
          </p:cNvSpPr>
          <p:nvPr>
            <p:ph type="title"/>
          </p:nvPr>
        </p:nvSpPr>
        <p:spPr/>
        <p:txBody>
          <a:bodyPr/>
          <a:lstStyle/>
          <a:p>
            <a:r>
              <a:rPr lang="en-US" dirty="0"/>
              <a:t>Logic view</a:t>
            </a:r>
          </a:p>
        </p:txBody>
      </p:sp>
      <p:sp>
        <p:nvSpPr>
          <p:cNvPr id="8" name="Date Placeholder 7">
            <a:extLst>
              <a:ext uri="{FF2B5EF4-FFF2-40B4-BE49-F238E27FC236}">
                <a16:creationId xmlns:a16="http://schemas.microsoft.com/office/drawing/2014/main" id="{9980F528-6CF2-4890-A81D-3B635C0B850B}"/>
              </a:ext>
            </a:extLst>
          </p:cNvPr>
          <p:cNvSpPr>
            <a:spLocks noGrp="1"/>
          </p:cNvSpPr>
          <p:nvPr>
            <p:ph type="dt" sz="half" idx="10"/>
          </p:nvPr>
        </p:nvSpPr>
        <p:spPr/>
        <p:txBody>
          <a:bodyPr/>
          <a:lstStyle/>
          <a:p>
            <a:r>
              <a:rPr lang="en-US" dirty="0"/>
              <a:t>2021</a:t>
            </a:r>
          </a:p>
        </p:txBody>
      </p:sp>
      <p:sp>
        <p:nvSpPr>
          <p:cNvPr id="9" name="Footer Placeholder 8">
            <a:extLst>
              <a:ext uri="{FF2B5EF4-FFF2-40B4-BE49-F238E27FC236}">
                <a16:creationId xmlns:a16="http://schemas.microsoft.com/office/drawing/2014/main" id="{08C223A6-57E7-47C1-AB9F-EE4107B9CA1E}"/>
              </a:ext>
            </a:extLst>
          </p:cNvPr>
          <p:cNvSpPr>
            <a:spLocks noGrp="1"/>
          </p:cNvSpPr>
          <p:nvPr>
            <p:ph type="ftr" sz="quarter" idx="11"/>
          </p:nvPr>
        </p:nvSpPr>
        <p:spPr/>
        <p:txBody>
          <a:bodyPr/>
          <a:lstStyle/>
          <a:p>
            <a:r>
              <a:rPr lang="en-US" dirty="0"/>
              <a:t>Cmple++</a:t>
            </a:r>
          </a:p>
        </p:txBody>
      </p:sp>
      <p:sp>
        <p:nvSpPr>
          <p:cNvPr id="10" name="Slide Number Placeholder 9">
            <a:extLst>
              <a:ext uri="{FF2B5EF4-FFF2-40B4-BE49-F238E27FC236}">
                <a16:creationId xmlns:a16="http://schemas.microsoft.com/office/drawing/2014/main" id="{2D7532A8-65C2-43E0-9F9E-A6BE3C6CD4BD}"/>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249" name="Content Placeholder 248">
            <a:extLst>
              <a:ext uri="{FF2B5EF4-FFF2-40B4-BE49-F238E27FC236}">
                <a16:creationId xmlns:a16="http://schemas.microsoft.com/office/drawing/2014/main" id="{0FAE4FD7-44E6-4C53-B125-9E1C5F3EAE88}"/>
              </a:ext>
            </a:extLst>
          </p:cNvPr>
          <p:cNvPicPr>
            <a:picLocks noGrp="1" noChangeAspect="1"/>
          </p:cNvPicPr>
          <p:nvPr>
            <p:ph sz="half" idx="1"/>
          </p:nvPr>
        </p:nvPicPr>
        <p:blipFill>
          <a:blip r:embed="rId2"/>
          <a:stretch>
            <a:fillRect/>
          </a:stretch>
        </p:blipFill>
        <p:spPr>
          <a:xfrm>
            <a:off x="914400" y="1999297"/>
            <a:ext cx="9124950" cy="3649980"/>
          </a:xfrm>
        </p:spPr>
      </p:pic>
    </p:spTree>
    <p:extLst>
      <p:ext uri="{BB962C8B-B14F-4D97-AF65-F5344CB8AC3E}">
        <p14:creationId xmlns:p14="http://schemas.microsoft.com/office/powerpoint/2010/main" val="123909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2574" y="896112"/>
            <a:ext cx="9725026" cy="1325880"/>
          </a:xfrm>
        </p:spPr>
        <p:txBody>
          <a:bodyPr/>
          <a:lstStyle/>
          <a:p>
            <a:r>
              <a:rPr lang="en-ZA" dirty="0"/>
              <a:t>Physical View</a:t>
            </a:r>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dirty="0"/>
              <a:t>2021</a:t>
            </a:r>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dirty="0"/>
              <a:t>Cmple++</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pic>
        <p:nvPicPr>
          <p:cNvPr id="28" name="Content Placeholder 27">
            <a:extLst>
              <a:ext uri="{FF2B5EF4-FFF2-40B4-BE49-F238E27FC236}">
                <a16:creationId xmlns:a16="http://schemas.microsoft.com/office/drawing/2014/main" id="{1DA78873-2E5B-4422-AA90-E71D6E9E7C66}"/>
              </a:ext>
            </a:extLst>
          </p:cNvPr>
          <p:cNvPicPr>
            <a:picLocks noGrp="1" noChangeAspect="1"/>
          </p:cNvPicPr>
          <p:nvPr>
            <p:ph sz="half" idx="1"/>
          </p:nvPr>
        </p:nvPicPr>
        <p:blipFill>
          <a:blip r:embed="rId2"/>
          <a:stretch>
            <a:fillRect/>
          </a:stretch>
        </p:blipFill>
        <p:spPr>
          <a:xfrm>
            <a:off x="1689894" y="2221992"/>
            <a:ext cx="9453562" cy="3781933"/>
          </a:xfrm>
        </p:spPr>
      </p:pic>
    </p:spTree>
    <p:extLst>
      <p:ext uri="{BB962C8B-B14F-4D97-AF65-F5344CB8AC3E}">
        <p14:creationId xmlns:p14="http://schemas.microsoft.com/office/powerpoint/2010/main" val="2069393026"/>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D1D862-643C-46A1-A5ED-679CEB6DE2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630</TotalTime>
  <Words>480</Words>
  <Application>Microsoft Office PowerPoint</Application>
  <PresentationFormat>Widescreen</PresentationFormat>
  <Paragraphs>93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Avenir Next LT Pro</vt:lpstr>
      <vt:lpstr>Calibri</vt:lpstr>
      <vt:lpstr>Office Theme</vt:lpstr>
      <vt:lpstr>Cmple++</vt:lpstr>
      <vt:lpstr>ABOUT C++ Development</vt:lpstr>
      <vt:lpstr>PROBLEM</vt:lpstr>
      <vt:lpstr>SOLUTION</vt:lpstr>
      <vt:lpstr>PRODUCT OVERVIEW</vt:lpstr>
      <vt:lpstr>PRODUCT BENEFITS</vt:lpstr>
      <vt:lpstr>Converter OVERVIEW</vt:lpstr>
      <vt:lpstr>Logic view</vt:lpstr>
      <vt:lpstr>Physical View</vt:lpstr>
      <vt:lpstr>UML diagram</vt:lpstr>
      <vt:lpstr>Runtime overview</vt:lpstr>
      <vt:lpstr>Runtime overview</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Cmple++</dc:title>
  <dc:creator>Anton Dospekhov</dc:creator>
  <cp:lastModifiedBy>Anton Dospekhov</cp:lastModifiedBy>
  <cp:revision>15</cp:revision>
  <dcterms:created xsi:type="dcterms:W3CDTF">2021-09-29T10:14:14Z</dcterms:created>
  <dcterms:modified xsi:type="dcterms:W3CDTF">2021-09-29T20:59:38Z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